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57" r:id="rId7"/>
    <p:sldId id="261" r:id="rId8"/>
    <p:sldId id="260" r:id="rId9"/>
    <p:sldId id="314" r:id="rId10"/>
    <p:sldId id="272" r:id="rId11"/>
    <p:sldId id="273" r:id="rId12"/>
    <p:sldId id="276" r:id="rId13"/>
    <p:sldId id="478" r:id="rId14"/>
    <p:sldId id="489" r:id="rId15"/>
    <p:sldId id="490" r:id="rId16"/>
    <p:sldId id="266" r:id="rId17"/>
    <p:sldId id="258" r:id="rId18"/>
    <p:sldId id="494" r:id="rId19"/>
    <p:sldId id="491" r:id="rId20"/>
    <p:sldId id="492" r:id="rId21"/>
    <p:sldId id="484" r:id="rId22"/>
    <p:sldId id="462" r:id="rId23"/>
    <p:sldId id="487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CD4A2-B524-A3D8-ACC2-D564957FA5F8}" v="66" dt="2022-05-05T20:40:20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CE33-A030-490D-A375-782360FEDBA3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2A5D-5755-44AD-99AD-85000EF4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7D3838-270D-4618-9EB6-21CB4D5F87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E15CAAA-2B05-4AB6-841D-8349F57865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1358A27-3EA9-41DD-93B8-73B7C86A4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6C4DA-5F7D-4966-8618-EB3F30EA5E5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D0420C5-FC56-40A3-9F77-9AC3938B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F999116-2B7B-4EC6-821C-1C188CEA2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E4DA521-47B6-4CEE-9E42-180D014E6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89E364-8868-48B3-B27C-A636FC325B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EE511B1-D78D-4E55-BEC9-6A377D674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2675D480-BF2C-4485-84A5-C70465EDA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F097E4E-D769-4034-B1C8-B5F079439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3EB7AE-C748-4FF0-8B46-DE2F0FE31E6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81BE571-F2AE-4E48-AC0F-8FC7B30D9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F17C85A-8DD3-497D-A325-6F1BC5469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5BD3D30-C7FF-4717-96FE-68DE94BD4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4191AC-1DA9-4E73-8C09-E71230582DE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66A1-4D49-4D40-94B5-653354D1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3CAC-EC12-4177-AB33-FCA91B8A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C72DE-C9FD-40FF-8957-566368F2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CA8A3-B12C-4D13-B869-CE390BF7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2C71-BEB4-4DFF-B885-A81749C0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CAB9-BBE3-45E2-9059-706C46F5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DCF3D-4D25-47A4-AF7B-6CFE6ED9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E8648-D4DD-4BE6-9758-AC3EC56C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6733-A547-473B-8F5A-C5F5B14B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4C7D-C1B9-4D44-9FA6-5A95D2F8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AD370-3069-4ED0-A2E1-18821E116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D6E5-F182-41BC-91AC-D03553F25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5A27-6976-49ED-8587-6DF32CED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0705-28F5-42F3-839E-DAD19B5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10B5-2D43-46FE-9694-D7D1AA06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56AA-660B-4C21-A330-F644D528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D3ED-F2CE-4033-BAF5-B36949BED940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5DBAB-1AFE-43E9-A191-05B7CE85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904E-CBB6-4AB1-BA3F-7AEC0855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4065-0626-4345-A99D-9314CF3A8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16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540E-05FE-4CB4-9400-8151D94F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1327-1E48-459D-93B0-B6F9359612D4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3C10-4617-4594-825F-DE9FBB44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D338-205C-4193-AFEC-7E9756DC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D4EA-892F-4B24-90C1-21B71C014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9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7295-FBCE-4168-B778-2126D5EE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67E4-288B-4C93-A406-C2CCBEFAE69A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8FDB-712D-4BA6-A5C4-407F8F56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03BE-9D9F-4461-91A7-158C7A3F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5D90-31BA-40E1-9B00-0C9E691CF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9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2F6319-AC46-4849-9FB8-5F2A490B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58FB-0804-4455-AAC4-D052373A48DA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4611E-18C6-4240-B2BC-BCFB254D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00C05-EC4A-4C93-AFE2-B97536F3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F885-946B-4BF7-B6CA-4008B2D71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02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E80DB-E89D-4616-9C4C-C3E15E5D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EAD6-1456-4A9F-B06A-32D368A0DA99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516573-6C7A-486B-8601-11CF943A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3C120E-F688-401F-975D-90CC8791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D849-CAFC-47CF-85D5-E98779E17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3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0FD925-95AE-495F-A994-CF6C9A35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0294-A92C-460E-AE39-D103BB1A0101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2C292E-33B2-4952-9F33-2A3573EA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B0FA12-9ED3-4478-B71D-32BB87E6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127E-7AC1-4F5A-8A57-787C34174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32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A65D65-922E-45F1-820F-67FACE37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3D04-2A3D-4625-B625-8395FF74FF37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E3953A-887E-48D0-865F-116225DF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7F14FB-F1DD-478C-A261-F636B441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8B36-E188-46C4-9896-A9778D983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75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0DB281-6A91-43A9-A32B-698B70FD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FC2E-B4FC-4B1E-991D-0510FD1DA635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7B905-332A-4376-B3FD-F2242E01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458EE-1DD8-40B8-BB58-20EC0EF9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DC0C-47A5-4213-82FF-0D92C70B4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4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4D0C-D5BE-4465-9723-0EE211C1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9652-04A4-4617-BE6A-33EAB377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B583-0AC1-47A1-97C4-BEFB2CEB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AA62-3537-4F65-93A3-3D171BB4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7191F-0D64-49AA-9739-2616DCA6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2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AF8A0-9D76-4497-B9E2-BB84FBE5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A8B-5B1A-4987-95A3-5B092496091A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4A98B8-652F-49C7-BD61-58E96F50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7F35B-4119-4EF9-84BE-8C9E3CF9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20FE-17D9-4BBC-9D8A-144AF73F0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48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AA8E-7298-4013-AE82-0AFE60F5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EA8B-DB67-46FB-8F17-D22CE6164413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0765C-DFCC-4C19-8DFD-3689C95C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D34-2DDB-401B-A92C-6987A8BE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2E52-5EA8-4608-90BD-B71EB3A57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0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DDC2-EB7C-4FC1-9D7F-7359336D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DDBE-17A8-4E7D-A8BC-AE61EF2DAA0F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DE435-5B81-45DD-B58C-F62E368D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D35D-00EC-4582-A921-65C5E491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AEDC-2D7B-4F6A-A800-164916DBF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6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F040-87D6-451A-B9E8-2963A601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9BAD2-586D-4EA5-BE2E-2BEC076A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399E-EC75-4956-A46D-CCB27250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96B8-C9B8-4796-B95B-BB67C2BF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7050-AAA6-4861-B393-89DA2E0D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5FC8-E7A3-4CB8-A4BA-D98BB618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380B-5FEA-409E-9D1F-32F411EDB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E49A3-347C-4C32-8859-D43AA07A2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521F-B7D6-4784-8F00-A2269D73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926B6-B223-4D6C-A479-1C1CCB9E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29847-5AED-42D4-B7F7-D3DD0049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B5F1-69F2-4F64-ABB3-4F5B4466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01671-2873-4B75-A01A-86AFADE3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38842-CF13-4E84-8D92-CD7809D8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DC51C-1383-4540-8B92-B7C3D9C1F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C42EC-9162-4448-B998-CCF11EE63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15921-244A-4280-9350-A4BE1228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DDCB1-5206-4ACB-B1EB-7F3B78E0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B5DA8-798C-4CC0-A743-B04D82EE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64A8-9C6B-420C-9470-1F820A8D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6C10A-9988-417E-8285-8D518A2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DFC68-C90A-4A3F-8759-BF5209A0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5E8DF-47E7-459D-9D5A-A132B7DC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5057C-785E-4396-908F-B728717B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0DEA2-542B-4F48-8510-DD919D31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54990-0BE7-4A18-97D5-E3C0A712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1260-AE58-4213-B3A2-B8E94CDC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7A91-064D-4AB6-8D70-2CE39A07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D85B-2345-46A1-89B4-8A80030F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34F0F-910B-4CD8-811B-FB8296CB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3B3BF-D781-40C3-9890-BC3EF225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AB08-FBFF-408A-B297-009D4B8D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6E16-BE88-4EED-B7EC-78AA7EB5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0E3E6-1865-4282-9118-FB34CC838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C825A-0831-4E41-B2C8-5579C88D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B32CC-3F7C-4580-A47C-01FE36E9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E604-3DF3-4378-B3D6-00477EEB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6E467-A1F6-4F4C-8833-F6991D3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FA348-EB3E-4686-AFEA-0D42665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BBB1C-8288-44F6-B4A4-398EE0F45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7579E-3C4F-40F0-ACFA-399560D54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61D1-BB8D-4104-80E9-A04021D6A03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31FF-8C78-4D10-A4E5-544A25E7A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3C218-7D97-44A3-96DB-1401C0772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102-4C20-4BB2-A7C2-3A33EA4FD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2285AF-8F70-4787-9BE2-409BE746B1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723794-482F-473D-977C-C75F5C494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A173-7179-4D3A-8826-83C74BEB7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21C84-F58F-4494-A5D7-E2595972C611}" type="datetimeFigureOut">
              <a:rPr lang="en-US"/>
              <a:pPr>
                <a:defRPr/>
              </a:pPr>
              <a:t>5/5/2022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B610-6B21-41EE-98B5-9B417092F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19F3E-444E-4DBE-AC32-1CBAA4384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C07628-9957-4AEC-94A8-27357E9A3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5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enley@southplainscollege.edu" TargetMode="External"/><Relationship Id="rId2" Type="http://schemas.openxmlformats.org/officeDocument/2006/relationships/hyperlink" Target="mailto:amartinez@southplainscolleg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70905-055C-49EB-9BCA-9A8A12E9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E7A8C4-20F6-4458-8E85-D2B9D795A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48516"/>
              </p:ext>
            </p:extLst>
          </p:nvPr>
        </p:nvGraphicFramePr>
        <p:xfrm>
          <a:off x="2133601" y="533401"/>
          <a:ext cx="8001001" cy="4548183"/>
        </p:xfrm>
        <a:graphic>
          <a:graphicData uri="http://schemas.openxmlformats.org/drawingml/2006/table">
            <a:tbl>
              <a:tblPr/>
              <a:tblGrid>
                <a:gridCol w="371947">
                  <a:extLst>
                    <a:ext uri="{9D8B030D-6E8A-4147-A177-3AD203B41FA5}">
                      <a16:colId xmlns:a16="http://schemas.microsoft.com/office/drawing/2014/main" val="236131733"/>
                    </a:ext>
                  </a:extLst>
                </a:gridCol>
                <a:gridCol w="2295053">
                  <a:extLst>
                    <a:ext uri="{9D8B030D-6E8A-4147-A177-3AD203B41FA5}">
                      <a16:colId xmlns:a16="http://schemas.microsoft.com/office/drawing/2014/main" val="2251223070"/>
                    </a:ext>
                  </a:extLst>
                </a:gridCol>
                <a:gridCol w="465624">
                  <a:extLst>
                    <a:ext uri="{9D8B030D-6E8A-4147-A177-3AD203B41FA5}">
                      <a16:colId xmlns:a16="http://schemas.microsoft.com/office/drawing/2014/main" val="3194239062"/>
                    </a:ext>
                  </a:extLst>
                </a:gridCol>
                <a:gridCol w="471134">
                  <a:extLst>
                    <a:ext uri="{9D8B030D-6E8A-4147-A177-3AD203B41FA5}">
                      <a16:colId xmlns:a16="http://schemas.microsoft.com/office/drawing/2014/main" val="340902712"/>
                    </a:ext>
                  </a:extLst>
                </a:gridCol>
                <a:gridCol w="454603">
                  <a:extLst>
                    <a:ext uri="{9D8B030D-6E8A-4147-A177-3AD203B41FA5}">
                      <a16:colId xmlns:a16="http://schemas.microsoft.com/office/drawing/2014/main" val="2973821001"/>
                    </a:ext>
                  </a:extLst>
                </a:gridCol>
                <a:gridCol w="314089">
                  <a:extLst>
                    <a:ext uri="{9D8B030D-6E8A-4147-A177-3AD203B41FA5}">
                      <a16:colId xmlns:a16="http://schemas.microsoft.com/office/drawing/2014/main" val="748883626"/>
                    </a:ext>
                  </a:extLst>
                </a:gridCol>
                <a:gridCol w="371947">
                  <a:extLst>
                    <a:ext uri="{9D8B030D-6E8A-4147-A177-3AD203B41FA5}">
                      <a16:colId xmlns:a16="http://schemas.microsoft.com/office/drawing/2014/main" val="1720195979"/>
                    </a:ext>
                  </a:extLst>
                </a:gridCol>
                <a:gridCol w="1644833">
                  <a:extLst>
                    <a:ext uri="{9D8B030D-6E8A-4147-A177-3AD203B41FA5}">
                      <a16:colId xmlns:a16="http://schemas.microsoft.com/office/drawing/2014/main" val="3952179644"/>
                    </a:ext>
                  </a:extLst>
                </a:gridCol>
                <a:gridCol w="586850">
                  <a:extLst>
                    <a:ext uri="{9D8B030D-6E8A-4147-A177-3AD203B41FA5}">
                      <a16:colId xmlns:a16="http://schemas.microsoft.com/office/drawing/2014/main" val="2446206679"/>
                    </a:ext>
                  </a:extLst>
                </a:gridCol>
                <a:gridCol w="471134">
                  <a:extLst>
                    <a:ext uri="{9D8B030D-6E8A-4147-A177-3AD203B41FA5}">
                      <a16:colId xmlns:a16="http://schemas.microsoft.com/office/drawing/2014/main" val="3380255742"/>
                    </a:ext>
                  </a:extLst>
                </a:gridCol>
                <a:gridCol w="553787">
                  <a:extLst>
                    <a:ext uri="{9D8B030D-6E8A-4147-A177-3AD203B41FA5}">
                      <a16:colId xmlns:a16="http://schemas.microsoft.com/office/drawing/2014/main" val="3694467240"/>
                    </a:ext>
                  </a:extLst>
                </a:gridCol>
              </a:tblGrid>
              <a:tr h="38100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Open Sans Light"/>
                        </a:rPr>
                        <a:t>ASSOCIATE OF ARTS SAMPLE</a:t>
                      </a:r>
                    </a:p>
                    <a:p>
                      <a:pPr algn="ctr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9942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REQ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TR CR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HRS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REQ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TR CR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HRS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9291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010 Communications CR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080 Soc/Behavioral Science CR*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84616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ENGL 1301 Composition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ECON 2301 Principles of Macroeconomics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65882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ENGL 1302 Composition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090 Institutional Option CR*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46427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SPCH 1315 Public Speaking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593294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020 Mathematics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BCIS 1305 Business Computer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481024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MATH 1332 Contemporary Mathematics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Degree Requirements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203215"/>
                  </a:ext>
                </a:extLst>
              </a:tr>
              <a:tr h="232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030 Life and Physical Sciences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KINE Activity- 2 1SCH Courses*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26257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 1415 Horticulture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KINE 1304 Fitness &amp; Wellness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712806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 1301 Physical Geography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655013"/>
                  </a:ext>
                </a:extLst>
              </a:tr>
              <a:tr h="232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040 Language, Philosophy, and Culture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Electives: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11707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HUMA 1301 Introduction to Humanities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 2332 World Literature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909151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050 Creative Arts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 2333 World Literature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032709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ARTS 1301 Art Appreciation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 1411 Beginning Spanish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73830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060 American History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 1412 Beginning Spanish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392231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HIST 1301 United States History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70970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HIST 1302 United States History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378326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070 Government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95943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GOVT 2301/GOVT 2305 Federal Government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05915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GOVT 2302/GOVT 2306 Texas Government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34902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301057"/>
                  </a:ext>
                </a:extLst>
              </a:tr>
              <a:tr h="181973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REQUIRED   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58595"/>
                  </a:ext>
                </a:extLst>
              </a:tr>
            </a:tbl>
          </a:graphicData>
        </a:graphic>
      </p:graphicFrame>
      <p:sp>
        <p:nvSpPr>
          <p:cNvPr id="18720" name="Rectangle 1">
            <a:extLst>
              <a:ext uri="{FF2B5EF4-FFF2-40B4-BE49-F238E27FC236}">
                <a16:creationId xmlns:a16="http://schemas.microsoft.com/office/drawing/2014/main" id="{D9465E3D-AFE3-4F07-8D59-46D5E26F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2" y="5334001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i="1" dirty="0">
                <a:latin typeface="Open Sans Light"/>
              </a:rPr>
              <a:t>Math, Natural Science, Behavioral Science, and Electives may vary according to field of study or degree pathway. Consult with a Dual Credit Advisor for proper selection of courses.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B726DA-ACEA-4C42-9213-15E464932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74360"/>
              </p:ext>
            </p:extLst>
          </p:nvPr>
        </p:nvGraphicFramePr>
        <p:xfrm>
          <a:off x="2133601" y="533400"/>
          <a:ext cx="8000999" cy="4543424"/>
        </p:xfrm>
        <a:graphic>
          <a:graphicData uri="http://schemas.openxmlformats.org/drawingml/2006/table">
            <a:tbl>
              <a:tblPr/>
              <a:tblGrid>
                <a:gridCol w="353679">
                  <a:extLst>
                    <a:ext uri="{9D8B030D-6E8A-4147-A177-3AD203B41FA5}">
                      <a16:colId xmlns:a16="http://schemas.microsoft.com/office/drawing/2014/main" val="3522855037"/>
                    </a:ext>
                  </a:extLst>
                </a:gridCol>
                <a:gridCol w="2137793">
                  <a:extLst>
                    <a:ext uri="{9D8B030D-6E8A-4147-A177-3AD203B41FA5}">
                      <a16:colId xmlns:a16="http://schemas.microsoft.com/office/drawing/2014/main" val="3110881121"/>
                    </a:ext>
                  </a:extLst>
                </a:gridCol>
                <a:gridCol w="526588">
                  <a:extLst>
                    <a:ext uri="{9D8B030D-6E8A-4147-A177-3AD203B41FA5}">
                      <a16:colId xmlns:a16="http://schemas.microsoft.com/office/drawing/2014/main" val="2979141317"/>
                    </a:ext>
                  </a:extLst>
                </a:gridCol>
                <a:gridCol w="526588">
                  <a:extLst>
                    <a:ext uri="{9D8B030D-6E8A-4147-A177-3AD203B41FA5}">
                      <a16:colId xmlns:a16="http://schemas.microsoft.com/office/drawing/2014/main" val="3771559860"/>
                    </a:ext>
                  </a:extLst>
                </a:gridCol>
                <a:gridCol w="605183">
                  <a:extLst>
                    <a:ext uri="{9D8B030D-6E8A-4147-A177-3AD203B41FA5}">
                      <a16:colId xmlns:a16="http://schemas.microsoft.com/office/drawing/2014/main" val="1529720449"/>
                    </a:ext>
                  </a:extLst>
                </a:gridCol>
                <a:gridCol w="298662">
                  <a:extLst>
                    <a:ext uri="{9D8B030D-6E8A-4147-A177-3AD203B41FA5}">
                      <a16:colId xmlns:a16="http://schemas.microsoft.com/office/drawing/2014/main" val="3286735443"/>
                    </a:ext>
                  </a:extLst>
                </a:gridCol>
                <a:gridCol w="353679">
                  <a:extLst>
                    <a:ext uri="{9D8B030D-6E8A-4147-A177-3AD203B41FA5}">
                      <a16:colId xmlns:a16="http://schemas.microsoft.com/office/drawing/2014/main" val="1206728757"/>
                    </a:ext>
                  </a:extLst>
                </a:gridCol>
                <a:gridCol w="1571907">
                  <a:extLst>
                    <a:ext uri="{9D8B030D-6E8A-4147-A177-3AD203B41FA5}">
                      <a16:colId xmlns:a16="http://schemas.microsoft.com/office/drawing/2014/main" val="1719928473"/>
                    </a:ext>
                  </a:extLst>
                </a:gridCol>
                <a:gridCol w="526588">
                  <a:extLst>
                    <a:ext uri="{9D8B030D-6E8A-4147-A177-3AD203B41FA5}">
                      <a16:colId xmlns:a16="http://schemas.microsoft.com/office/drawing/2014/main" val="2699031286"/>
                    </a:ext>
                  </a:extLst>
                </a:gridCol>
                <a:gridCol w="573744">
                  <a:extLst>
                    <a:ext uri="{9D8B030D-6E8A-4147-A177-3AD203B41FA5}">
                      <a16:colId xmlns:a16="http://schemas.microsoft.com/office/drawing/2014/main" val="2635308975"/>
                    </a:ext>
                  </a:extLst>
                </a:gridCol>
                <a:gridCol w="526588">
                  <a:extLst>
                    <a:ext uri="{9D8B030D-6E8A-4147-A177-3AD203B41FA5}">
                      <a16:colId xmlns:a16="http://schemas.microsoft.com/office/drawing/2014/main" val="1444234257"/>
                    </a:ext>
                  </a:extLst>
                </a:gridCol>
              </a:tblGrid>
              <a:tr h="3810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Open Sans Light"/>
                        </a:rPr>
                        <a:t>ASSOCIATE OF SCIENCE SAMPLE</a:t>
                      </a:r>
                    </a:p>
                    <a:p>
                      <a:pPr algn="ctr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21232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REQ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GRADE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TR CR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HRS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REQ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COURSE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GRADE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TR CR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HRS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65181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effectLst/>
                          <a:latin typeface="Open Sans Light"/>
                        </a:rPr>
                        <a:t>010 Communications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080 Soc/Behavioral Science CR*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24646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ENGL 1301 Composition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PSYC 2301 General Psychology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005317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ENGL 1302 Composition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090 Institutional Option CR*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19498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SPCH 1315 Public Speaking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875415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020 Mathematics- 3 CR/3 DR*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BCIS 1305 Business Computer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25454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MATH 1314 College Algebra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Degree Requirements-DR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25929"/>
                  </a:ext>
                </a:extLst>
              </a:tr>
              <a:tr h="234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MATH 1316 Plane Trigonometry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KINE Activity- 2 1SCH Courses*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51761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Open Sans Light"/>
                        </a:rPr>
                        <a:t>030 Lab Sciences 6 CR/2 DR*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KINE 1304 Fitness &amp; Wellness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266316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CHEM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 1406 Intro to Chemistry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901926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206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CHEM 1411 General Chemistry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Electives: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92337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040 Language, Philosophy, and Culture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AGRI 1329 Principles of Food Science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07344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HUMA 1301 Introduction to Humanities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AGRI 2321 Livestock Evaluation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94120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050 Creative Arts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AGRI 1415 Horticulture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Open Sans Ligh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30361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Open Sans Light"/>
                        </a:rPr>
                        <a:t>ARTS 1301 Art Appreciation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821395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060 American History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0653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HIST 1301 United States History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353605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HIST 1302 United States History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636737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070 Government CR*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974660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GOVT 2301/GOVT 2305 Federal Government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989613"/>
                  </a:ext>
                </a:extLst>
              </a:tr>
              <a:tr h="183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GOVT 2302/GOVT 2306 Texas Government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8969"/>
                  </a:ext>
                </a:extLst>
              </a:tr>
              <a:tr h="196737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Open Sans Ligh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TOTAL REQUIRED   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Open Sans Light"/>
                        </a:rPr>
                        <a:t>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Open Sans Light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27523"/>
                  </a:ext>
                </a:extLst>
              </a:tr>
            </a:tbl>
          </a:graphicData>
        </a:graphic>
      </p:graphicFrame>
      <p:sp>
        <p:nvSpPr>
          <p:cNvPr id="19744" name="Rectangle 5">
            <a:extLst>
              <a:ext uri="{FF2B5EF4-FFF2-40B4-BE49-F238E27FC236}">
                <a16:creationId xmlns:a16="http://schemas.microsoft.com/office/drawing/2014/main" id="{5AD63F4C-D309-4F22-ABC7-511A5660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2" y="5410201"/>
            <a:ext cx="80009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i="1" dirty="0">
                <a:latin typeface="Open Sans Light"/>
              </a:rPr>
              <a:t>Math, Natural Science, Behavioral Science, and Electives may vary according to field of study or degree pathway. Consult with a Dual Credit Advisor for proper selection of courses.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4F957-83A8-41BC-A76E-4AF43EB9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A573A-944B-4986-B4DD-4D22EA8D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7768C39-D10C-4E84-9807-9B0F7FF4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500" dirty="0">
                <a:solidFill>
                  <a:schemeClr val="accent2"/>
                </a:solidFill>
                <a:latin typeface="Open Sans Light"/>
              </a:rPr>
              <a:t>Dual Credit Eligibility</a:t>
            </a:r>
            <a:br>
              <a:rPr lang="en-US" altLang="en-US" sz="3500" dirty="0">
                <a:solidFill>
                  <a:schemeClr val="accent2"/>
                </a:solidFill>
                <a:latin typeface="Open Sans Light"/>
              </a:rPr>
            </a:br>
            <a:r>
              <a:rPr lang="en-US" altLang="en-US" sz="3000" dirty="0">
                <a:solidFill>
                  <a:schemeClr val="accent2"/>
                </a:solidFill>
                <a:latin typeface="Open Sans Light"/>
              </a:rPr>
              <a:t>College Readiness Requirements</a:t>
            </a: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102608A1-E15D-466F-9EBA-C8E3C0100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3962400"/>
            <a:ext cx="6588125" cy="2476500"/>
          </a:xfrm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8458A6B9-DA08-4466-B6F3-15ED183AA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690689"/>
            <a:ext cx="2413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3A4E971-3774-4934-ADCE-4AB5CACE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842356"/>
            <a:ext cx="78867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500" dirty="0">
                <a:solidFill>
                  <a:schemeClr val="accent2"/>
                </a:solidFill>
                <a:latin typeface="Open Sans Light"/>
              </a:rPr>
              <a:t>Temporary Waivers –</a:t>
            </a:r>
            <a:br>
              <a:rPr lang="en-US" altLang="en-US" sz="3500" dirty="0">
                <a:solidFill>
                  <a:schemeClr val="accent2"/>
                </a:solidFill>
                <a:latin typeface="Open Sans Light"/>
              </a:rPr>
            </a:br>
            <a:br>
              <a:rPr lang="en-US" altLang="en-US" dirty="0">
                <a:solidFill>
                  <a:schemeClr val="accent2"/>
                </a:solidFill>
                <a:latin typeface="Open Sans Light"/>
              </a:rPr>
            </a:br>
            <a:r>
              <a:rPr lang="en-US" altLang="en-US" sz="3000" dirty="0">
                <a:solidFill>
                  <a:schemeClr val="accent2"/>
                </a:solidFill>
                <a:latin typeface="Open Sans Light"/>
              </a:rPr>
              <a:t>STAAR EOC or PSAT/NMSQT</a:t>
            </a:r>
            <a:br>
              <a:rPr lang="en-US" altLang="en-US" dirty="0">
                <a:solidFill>
                  <a:schemeClr val="accent2"/>
                </a:solidFill>
                <a:latin typeface="Open Sans Light"/>
              </a:rPr>
            </a:br>
            <a:r>
              <a:rPr lang="en-US" altLang="en-US" sz="2500" dirty="0">
                <a:solidFill>
                  <a:schemeClr val="accent2"/>
                </a:solidFill>
                <a:latin typeface="Open Sans Light"/>
              </a:rPr>
              <a:t>(Only applicable while in HS)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D29B71F8-8824-457D-AD35-266AD1729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80360"/>
            <a:ext cx="6419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402CC-5B34-4486-B09E-A77BEE11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07" y="506414"/>
            <a:ext cx="8229600" cy="5054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500" dirty="0">
              <a:solidFill>
                <a:srgbClr val="FF66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500" dirty="0">
                <a:solidFill>
                  <a:schemeClr val="accent2"/>
                </a:solidFill>
                <a:latin typeface="Open Sans Light"/>
              </a:rPr>
              <a:t>Dates to Remember – Fall 2022</a:t>
            </a:r>
            <a:endParaRPr lang="en-US" sz="3000" dirty="0">
              <a:solidFill>
                <a:schemeClr val="accent2"/>
              </a:solidFill>
              <a:latin typeface="Open Sans Ligh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000" b="1" dirty="0">
              <a:solidFill>
                <a:srgbClr val="002060"/>
              </a:solidFill>
              <a:latin typeface="Grotesque"/>
            </a:endParaRPr>
          </a:p>
          <a:p>
            <a:pPr marL="264795" indent="-26479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August 1			Admission materials due to Dual Credit Office</a:t>
            </a:r>
            <a:endParaRPr lang="en-US" sz="2000" dirty="0">
              <a:solidFill>
                <a:srgbClr val="002060"/>
              </a:solidFill>
              <a:latin typeface="Open Sans Light"/>
              <a:ea typeface="Open Sans Light"/>
              <a:cs typeface="Open Sans Light"/>
            </a:endParaRPr>
          </a:p>
          <a:p>
            <a:pPr marL="264795" indent="-26479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August 29			First Class Day</a:t>
            </a:r>
            <a:endParaRPr lang="en-US" sz="2000" dirty="0">
              <a:solidFill>
                <a:srgbClr val="002060"/>
              </a:solidFill>
              <a:latin typeface="Open Sans Light"/>
              <a:ea typeface="Open Sans Light"/>
              <a:cs typeface="Open Sans Light"/>
            </a:endParaRPr>
          </a:p>
          <a:p>
            <a:pPr marL="264795" indent="-26479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September 6                   Payment deadline and last day to 						register in online coursework.</a:t>
            </a:r>
            <a:endParaRPr lang="en-US" sz="2000" dirty="0">
              <a:solidFill>
                <a:srgbClr val="002060"/>
              </a:solidFill>
              <a:latin typeface="Open Sans Light"/>
              <a:ea typeface="Open Sans Light"/>
              <a:cs typeface="Open Sans Light"/>
            </a:endParaRPr>
          </a:p>
          <a:p>
            <a:pPr marL="264795" indent="-26479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September 14		Census Day - The last day to enroll in 					face-to-face courses housed at the 						high school. Also, the last day to drop a class 				without a “W.” </a:t>
            </a:r>
            <a:endParaRPr lang="en-US" sz="2000" i="1" dirty="0">
              <a:solidFill>
                <a:schemeClr val="bg2">
                  <a:lumMod val="75000"/>
                </a:schemeClr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61014"/>
            <a:ext cx="2221247" cy="12969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9A7E42F-3567-4918-82F7-B212D20DBAD7}"/>
              </a:ext>
            </a:extLst>
          </p:cNvPr>
          <p:cNvSpPr txBox="1">
            <a:spLocks/>
          </p:cNvSpPr>
          <p:nvPr/>
        </p:nvSpPr>
        <p:spPr bwMode="auto">
          <a:xfrm>
            <a:off x="1935163" y="885826"/>
            <a:ext cx="822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</a:rPr>
              <a:t>Family Education Rights and Privacy Act (FERPA)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6694149D-430D-46B9-9E47-3F1A65872983}"/>
              </a:ext>
            </a:extLst>
          </p:cNvPr>
          <p:cNvSpPr txBox="1">
            <a:spLocks/>
          </p:cNvSpPr>
          <p:nvPr/>
        </p:nvSpPr>
        <p:spPr bwMode="auto">
          <a:xfrm>
            <a:off x="2116932" y="2493654"/>
            <a:ext cx="78660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altLang="en-US" sz="2000" dirty="0">
                <a:solidFill>
                  <a:srgbClr val="002060"/>
                </a:solidFill>
                <a:latin typeface="Open Sans Light"/>
                <a:ea typeface="Open Sans Light"/>
                <a:cs typeface="Open Sans Light"/>
              </a:rPr>
              <a:t>The Family Education Rights and Privacy Act (FERPA) prevents the College or a high school official from disclosing information to a parent concerning a student’s college record.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000" dirty="0">
              <a:solidFill>
                <a:srgbClr val="002060"/>
              </a:solidFill>
              <a:latin typeface="Open Sans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This includes: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Students’ Admission &amp; Registration Status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Access to Grades, GPA, Transcript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Financial Aid Status or Academic Standing Status</a:t>
            </a:r>
          </a:p>
          <a:p>
            <a:pPr>
              <a:lnSpc>
                <a:spcPct val="150000"/>
              </a:lnSpc>
              <a:spcBef>
                <a:spcPts val="1000"/>
              </a:spcBef>
              <a:buNone/>
              <a:defRPr/>
            </a:pPr>
            <a:endParaRPr lang="en-US" altLang="en-US" sz="2000" dirty="0">
              <a:solidFill>
                <a:srgbClr val="002060"/>
              </a:solidFill>
              <a:latin typeface="Grotesque" pitchFamily="34" charset="0"/>
              <a:ea typeface="Open Sans Light"/>
              <a:cs typeface="Open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58C733F-470F-44F8-85C6-47B17B2A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96062"/>
            <a:ext cx="8305800" cy="609600"/>
          </a:xfrm>
        </p:spPr>
        <p:txBody>
          <a:bodyPr/>
          <a:lstStyle/>
          <a:p>
            <a:pPr algn="ctr" eaLnBrk="1" hangingPunct="1"/>
            <a:r>
              <a:rPr lang="en-US" altLang="en-US" sz="3500" dirty="0">
                <a:solidFill>
                  <a:schemeClr val="accent2"/>
                </a:solidFill>
                <a:latin typeface="Open Sans Light"/>
              </a:rPr>
              <a:t>SPC Dual Credit Resources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81D4D18-A8CD-4C2A-93B7-C768FC36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291070"/>
            <a:ext cx="8866464" cy="28962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Open Sans Light"/>
              </a:rPr>
              <a:t>One-on-one advising sessions</a:t>
            </a:r>
          </a:p>
          <a:p>
            <a:pPr marL="265176" indent="-265176">
              <a:defRPr/>
            </a:pPr>
            <a:r>
              <a:rPr lang="en-US" altLang="en-US" dirty="0">
                <a:solidFill>
                  <a:srgbClr val="002060"/>
                </a:solidFill>
                <a:latin typeface="Open Sans Light"/>
              </a:rPr>
              <a:t>Free tutoring – both online and in-person</a:t>
            </a:r>
          </a:p>
          <a:p>
            <a:pPr marL="265176" indent="-265176">
              <a:defRPr/>
            </a:pPr>
            <a:r>
              <a:rPr lang="en-US" altLang="en-US" dirty="0">
                <a:solidFill>
                  <a:srgbClr val="002060"/>
                </a:solidFill>
                <a:latin typeface="Open Sans Light"/>
              </a:rPr>
              <a:t>Orientation assistance and campus tours</a:t>
            </a:r>
          </a:p>
          <a:p>
            <a:pPr marL="265176" indent="-265176">
              <a:defRPr/>
            </a:pPr>
            <a:r>
              <a:rPr lang="en-US" altLang="en-US" dirty="0">
                <a:solidFill>
                  <a:srgbClr val="002060"/>
                </a:solidFill>
                <a:latin typeface="Open Sans Light"/>
              </a:rPr>
              <a:t>Dual Credit transition sessions for graduating seniors</a:t>
            </a:r>
          </a:p>
          <a:p>
            <a:pPr marL="265176" indent="-265176">
              <a:defRPr/>
            </a:pPr>
            <a:r>
              <a:rPr lang="en-US" altLang="en-US" dirty="0">
                <a:solidFill>
                  <a:srgbClr val="002060"/>
                </a:solidFill>
                <a:latin typeface="Open Sans Light"/>
              </a:rPr>
              <a:t>Financial Aid and scholarship assistance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rgbClr val="002060"/>
              </a:solidFill>
              <a:latin typeface="Grotesque" panose="020B05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000" dirty="0">
              <a:solidFill>
                <a:srgbClr val="002060"/>
              </a:solidFill>
              <a:latin typeface="Grotesque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A353E-0A33-4FE1-8CAE-BF5CA0B81F62}"/>
              </a:ext>
            </a:extLst>
          </p:cNvPr>
          <p:cNvSpPr txBox="1"/>
          <p:nvPr/>
        </p:nvSpPr>
        <p:spPr>
          <a:xfrm>
            <a:off x="1251369" y="1044604"/>
            <a:ext cx="96510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en-US" sz="3500" dirty="0">
                <a:solidFill>
                  <a:schemeClr val="accent2"/>
                </a:solidFill>
                <a:latin typeface="Open Sans Light"/>
              </a:rPr>
              <a:t>For advising appointments…who do I contact?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1A740-A640-413F-8F70-B425A5550466}"/>
              </a:ext>
            </a:extLst>
          </p:cNvPr>
          <p:cNvSpPr/>
          <p:nvPr/>
        </p:nvSpPr>
        <p:spPr>
          <a:xfrm>
            <a:off x="1885907" y="2520143"/>
            <a:ext cx="838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Art Martinez, Dual Credit Academic Advisor</a:t>
            </a:r>
          </a:p>
          <a:p>
            <a:pPr algn="ctr">
              <a:buClr>
                <a:schemeClr val="accent3"/>
              </a:buClr>
              <a:defRPr/>
            </a:pPr>
            <a:r>
              <a:rPr lang="en-US" sz="2000" u="sng" dirty="0">
                <a:solidFill>
                  <a:srgbClr val="002060"/>
                </a:solidFill>
                <a:latin typeface="Open Sans Light"/>
                <a:hlinkClick r:id="rId2"/>
              </a:rPr>
              <a:t>amartinez@southplainscollege.edu</a:t>
            </a:r>
            <a:endParaRPr lang="en-US" sz="2000" u="sng" dirty="0">
              <a:solidFill>
                <a:srgbClr val="002060"/>
              </a:solidFill>
              <a:latin typeface="Open Sans Light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(806) 716-2345</a:t>
            </a:r>
          </a:p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(Last Names, A–K)</a:t>
            </a:r>
          </a:p>
          <a:p>
            <a:pPr algn="ctr">
              <a:buClr>
                <a:schemeClr val="accent3"/>
              </a:buClr>
              <a:defRPr/>
            </a:pPr>
            <a:endParaRPr lang="en-US" sz="2000" u="sng" dirty="0">
              <a:solidFill>
                <a:srgbClr val="002060"/>
              </a:solidFill>
              <a:latin typeface="Open Sans Light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Christa Henley, Dual Credit Academic Advisor</a:t>
            </a:r>
          </a:p>
          <a:p>
            <a:pPr algn="ctr">
              <a:buClr>
                <a:schemeClr val="accent3"/>
              </a:buClr>
              <a:defRPr/>
            </a:pPr>
            <a:r>
              <a:rPr lang="en-US" sz="2000" u="sng" dirty="0">
                <a:solidFill>
                  <a:srgbClr val="002060"/>
                </a:solidFill>
                <a:latin typeface="Open Sans Light"/>
                <a:hlinkClick r:id="rId3"/>
              </a:rPr>
              <a:t>chenley@southplainscollege.edu</a:t>
            </a:r>
            <a:endParaRPr lang="en-US" sz="2000" u="sng" dirty="0">
              <a:solidFill>
                <a:srgbClr val="002060"/>
              </a:solidFill>
              <a:latin typeface="Open Sans Light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(806) 716-2358</a:t>
            </a:r>
          </a:p>
          <a:p>
            <a:pPr algn="ctr"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Open Sans Light"/>
              </a:rPr>
              <a:t>(Last Names, L–Z)</a:t>
            </a:r>
          </a:p>
          <a:p>
            <a:pPr>
              <a:buClr>
                <a:schemeClr val="accent3"/>
              </a:buClr>
              <a:defRPr/>
            </a:pPr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464F0-7BC7-4BDE-8669-5FE2025C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7393E23C-B2D8-4A96-8763-4A59423D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31" y="1548937"/>
            <a:ext cx="8229600" cy="4038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Ryan Fitzgerald, Dean of Dual Enrollment &amp; Distance Education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716-2340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rfitzgerald@southplainscollege.edu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en-US" sz="1600" dirty="0">
              <a:solidFill>
                <a:srgbClr val="002060"/>
              </a:solidFill>
              <a:latin typeface="Open Sans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JimAnn Batenhorst,  Dual Credit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716-2503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jbatenhorst@southplainscollege.edu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Art Martinez,  Dual Credit Academic Advisor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716-2345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amartinez@southplainscollege.edu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en-US" sz="1600" u="sng" dirty="0">
              <a:solidFill>
                <a:srgbClr val="002060"/>
              </a:solidFill>
              <a:latin typeface="Open Sans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Christa Henley, Dual Credit Academic Advisor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716-2358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chenley@southplainscollege.edu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en-US" sz="1600" u="sng" dirty="0">
              <a:solidFill>
                <a:srgbClr val="002060"/>
              </a:solidFill>
              <a:latin typeface="Open Sans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Vanessa Olivo,  Dual Credit Support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716-2343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volivo@southplainscollege.edu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en-US" sz="1600" dirty="0">
              <a:solidFill>
                <a:srgbClr val="002060"/>
              </a:solidFill>
              <a:latin typeface="Open Sans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Kasey Reyes,  Administrative Assistant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Open Sans Light"/>
              </a:rPr>
              <a:t>(806) 716-2341 or </a:t>
            </a:r>
            <a:r>
              <a:rPr lang="en-US" sz="1600" u="sng" dirty="0">
                <a:solidFill>
                  <a:srgbClr val="002060"/>
                </a:solidFill>
                <a:latin typeface="Open Sans Light"/>
              </a:rPr>
              <a:t>kreyes@southplainscollege.edu</a:t>
            </a:r>
            <a:endParaRPr lang="en-US" sz="2000" dirty="0">
              <a:solidFill>
                <a:srgbClr val="002060"/>
              </a:solidFill>
              <a:latin typeface="Open Sans Light"/>
            </a:endParaRPr>
          </a:p>
          <a:p>
            <a:pPr marL="274320" indent="-274320" algn="ctr"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>
              <a:solidFill>
                <a:srgbClr val="002060"/>
              </a:solidFill>
              <a:latin typeface="Open Sans Light"/>
            </a:endParaRPr>
          </a:p>
          <a:p>
            <a:pPr marL="274320" indent="-274320" algn="ctr"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4607-174A-4DAB-9C92-577B42DC975A}"/>
              </a:ext>
            </a:extLst>
          </p:cNvPr>
          <p:cNvSpPr txBox="1"/>
          <p:nvPr/>
        </p:nvSpPr>
        <p:spPr>
          <a:xfrm>
            <a:off x="825731" y="507539"/>
            <a:ext cx="7239000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3500" dirty="0">
                <a:solidFill>
                  <a:schemeClr val="accent2"/>
                </a:solidFill>
                <a:latin typeface="Open Sans Light"/>
              </a:rPr>
              <a:t>Dual Credit 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892D2-6EE9-44FE-AD1F-07DE57326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4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A887-2CDB-468A-9EBD-E2BE0898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35D12F0-87EA-46A8-8334-E89ED658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39115"/>
            <a:ext cx="8077200" cy="585788"/>
          </a:xfrm>
        </p:spPr>
        <p:txBody>
          <a:bodyPr/>
          <a:lstStyle/>
          <a:p>
            <a:pPr algn="ctr" eaLnBrk="1" hangingPunct="1"/>
            <a:r>
              <a:rPr lang="en-US" altLang="en-US" sz="3500" dirty="0">
                <a:solidFill>
                  <a:schemeClr val="accent2"/>
                </a:solidFill>
                <a:latin typeface="Open Sans Light"/>
              </a:rPr>
              <a:t>Dual Credit Cost Comparison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BAC1D4-4A41-4866-9C36-53BCEF651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92551"/>
              </p:ext>
            </p:extLst>
          </p:nvPr>
        </p:nvGraphicFramePr>
        <p:xfrm>
          <a:off x="1020660" y="1224903"/>
          <a:ext cx="10150680" cy="4493644"/>
        </p:xfrm>
        <a:graphic>
          <a:graphicData uri="http://schemas.openxmlformats.org/drawingml/2006/table">
            <a:tbl>
              <a:tblPr/>
              <a:tblGrid>
                <a:gridCol w="269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Hours</a:t>
                      </a:r>
                      <a:r>
                        <a:rPr lang="en-US" sz="1600" b="1" i="0" u="none" strike="noStrike" baseline="0" dirty="0">
                          <a:solidFill>
                            <a:srgbClr val="002060"/>
                          </a:solidFill>
                          <a:latin typeface="Open Sans Light"/>
                        </a:rPr>
                        <a:t> Taken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Open Sans Light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Dual Credit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(Tuition</a:t>
                      </a:r>
                      <a:r>
                        <a:rPr lang="en-US" sz="1600" b="0" i="0" u="none" strike="noStrike" baseline="0" dirty="0">
                          <a:solidFill>
                            <a:srgbClr val="002060"/>
                          </a:solidFill>
                          <a:latin typeface="Open Sans Light"/>
                        </a:rPr>
                        <a:t> &amp; Fees)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Open Sans Light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002060"/>
                          </a:solidFill>
                          <a:latin typeface="Open Sans Light"/>
                        </a:rPr>
                        <a:t>Hockley 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Resident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(Tuition &amp; Fees) 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TX</a:t>
                      </a:r>
                      <a:r>
                        <a:rPr lang="en-US" sz="1600" b="1" i="0" u="none" strike="noStrike" baseline="0" dirty="0">
                          <a:solidFill>
                            <a:srgbClr val="002060"/>
                          </a:solidFill>
                          <a:latin typeface="Open Sans Ligh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Resident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(Tuition &amp; Fees)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3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$150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$317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$512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4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$200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$404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$676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5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$250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$491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$831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6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$300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$608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$1,016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7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$350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$695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$1,171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8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$400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$782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$1,326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9 Semester Hours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$450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$869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Open Sans Light"/>
                        </a:rPr>
                        <a:t>$1,481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228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CE9845-8920-448D-AAC0-C8ECFBF8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2" y="565264"/>
            <a:ext cx="10873810" cy="5795343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600" dirty="0">
              <a:solidFill>
                <a:schemeClr val="tx2"/>
              </a:solidFill>
              <a:latin typeface="Grotesque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6400" dirty="0">
                <a:solidFill>
                  <a:schemeClr val="accent2"/>
                </a:solidFill>
                <a:latin typeface="Open Sans Light"/>
              </a:rPr>
              <a:t>Dual Credit Payment Options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>
              <a:latin typeface="Open Sans Light"/>
            </a:endParaRP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Students can pay their bill online by logging into MySPC, clicking on the Texan Connect icon, then clicking on “Student Bill/Refund Choice.” 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Students also have the option to set up a payment plan.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900" dirty="0">
              <a:solidFill>
                <a:srgbClr val="002060"/>
              </a:solidFill>
              <a:latin typeface="Open Sans Light"/>
            </a:endParaRP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Students may also call the Dual Credit Office at (806) 716-2340 or the Business Office at (806) 716-2409 to pay in full with a debit/credit card. Students are also welcome to pay in-person at any SPC campus with cash, card or check.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900" dirty="0">
              <a:solidFill>
                <a:srgbClr val="002060"/>
              </a:solidFill>
              <a:latin typeface="Open Sans Light"/>
            </a:endParaRP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Student who qualify, may also use the following benefits:</a:t>
            </a:r>
          </a:p>
          <a:p>
            <a:pPr marL="457200" indent="-457200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Tuition waivers issued by the state of Texas</a:t>
            </a:r>
          </a:p>
          <a:p>
            <a:pPr marL="457200" indent="-457200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900" dirty="0">
                <a:solidFill>
                  <a:srgbClr val="002060"/>
                </a:solidFill>
                <a:latin typeface="Open Sans Light"/>
              </a:rPr>
              <a:t>Students who qualify through the </a:t>
            </a:r>
            <a:r>
              <a:rPr lang="en-US" sz="2900" dirty="0" err="1">
                <a:solidFill>
                  <a:srgbClr val="002060"/>
                </a:solidFill>
                <a:latin typeface="Open Sans Light"/>
              </a:rPr>
              <a:t>Hazlewood</a:t>
            </a:r>
            <a:r>
              <a:rPr lang="en-US" sz="2900" dirty="0">
                <a:solidFill>
                  <a:srgbClr val="002060"/>
                </a:solidFill>
                <a:latin typeface="Open Sans Light"/>
              </a:rPr>
              <a:t> Act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3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D0F12-F2B2-49EB-B7FF-E17C274D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37" y="2236353"/>
            <a:ext cx="11470357" cy="376665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srgbClr val="002060"/>
                </a:solidFill>
                <a:latin typeface="Open Sans Light"/>
              </a:rPr>
              <a:t>42 hours of mandatory core curriculum.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Open Sans Light"/>
              </a:rPr>
              <a:t>Career and Technical Education (CTE) courses available – will apply to a certificate or Associate of Applied Science.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Open Sans Light"/>
              </a:rPr>
              <a:t>Students can earn up to 60 hours – applicable to either an Associate of Arts or an Associate of Science degree.</a:t>
            </a:r>
            <a:endParaRPr lang="en-US" sz="2200" dirty="0">
              <a:latin typeface="Open Sans Ligh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0C4C8C-FC56-4F3E-BC64-8B2DB9B6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016" y="886005"/>
            <a:ext cx="83058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chemeClr val="accent2"/>
                </a:solidFill>
                <a:latin typeface="Open Sans Light"/>
              </a:rPr>
              <a:t>Degree</a:t>
            </a:r>
            <a:r>
              <a:rPr lang="en-US" altLang="en-US" sz="3500" dirty="0">
                <a:solidFill>
                  <a:schemeClr val="accent2"/>
                </a:solidFill>
                <a:latin typeface="Open Sans Light"/>
              </a:rPr>
              <a:t> </a:t>
            </a:r>
            <a:r>
              <a:rPr lang="en-US" altLang="en-US" sz="4000" dirty="0">
                <a:solidFill>
                  <a:schemeClr val="accent2"/>
                </a:solidFill>
                <a:latin typeface="Open Sans Light"/>
              </a:rPr>
              <a:t>Plan Requirements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D0D08AD-4C20-4AB3-BE54-978EFFD6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07" y="6061199"/>
            <a:ext cx="1924093" cy="7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3DF0018-2DEF-47AC-9014-7C1EB2A1F6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7676231"/>
              </p:ext>
            </p:extLst>
          </p:nvPr>
        </p:nvGraphicFramePr>
        <p:xfrm>
          <a:off x="829811" y="159390"/>
          <a:ext cx="10532377" cy="59813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7875">
                  <a:extLst>
                    <a:ext uri="{9D8B030D-6E8A-4147-A177-3AD203B41FA5}">
                      <a16:colId xmlns:a16="http://schemas.microsoft.com/office/drawing/2014/main" val="3061752714"/>
                    </a:ext>
                  </a:extLst>
                </a:gridCol>
                <a:gridCol w="7704239">
                  <a:extLst>
                    <a:ext uri="{9D8B030D-6E8A-4147-A177-3AD203B41FA5}">
                      <a16:colId xmlns:a16="http://schemas.microsoft.com/office/drawing/2014/main" val="4039867556"/>
                    </a:ext>
                  </a:extLst>
                </a:gridCol>
                <a:gridCol w="1170263">
                  <a:extLst>
                    <a:ext uri="{9D8B030D-6E8A-4147-A177-3AD203B41FA5}">
                      <a16:colId xmlns:a16="http://schemas.microsoft.com/office/drawing/2014/main" val="2680797145"/>
                    </a:ext>
                  </a:extLst>
                </a:gridCol>
              </a:tblGrid>
              <a:tr h="5504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CORE CURRICULUM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ACADEMIC DUAL CREDIT ONLINE COURSE OFFERINGS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CREDIT HOURS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2935491180"/>
                  </a:ext>
                </a:extLst>
              </a:tr>
              <a:tr h="5223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Communication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ENGL 1301 and ENGL 1302-Composition I &amp; II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4007498546"/>
                  </a:ext>
                </a:extLst>
              </a:tr>
              <a:tr h="67996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Mathematics*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dirty="0"/>
                        <a:t>One course from</a:t>
                      </a:r>
                      <a:r>
                        <a:rPr lang="en-US" sz="1200" dirty="0"/>
                        <a:t>: MATH 1314-College Algebra, MATH 1332-Contemporary Mathematics, MATH 1316-Plane Trigonometry, MATH 1324-Math for Business, MATH 1342-Elementary Statistics, </a:t>
                      </a:r>
                      <a:r>
                        <a:rPr lang="en-US" sz="1200" baseline="0" dirty="0"/>
                        <a:t>or </a:t>
                      </a:r>
                      <a:r>
                        <a:rPr lang="en-US" sz="1200" dirty="0"/>
                        <a:t>MATH 2412-Precalculus.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4261740025"/>
                  </a:ext>
                </a:extLst>
              </a:tr>
              <a:tr h="67996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Life and Physical Science*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dirty="0"/>
                        <a:t>Two courses from</a:t>
                      </a:r>
                      <a:r>
                        <a:rPr lang="en-US" sz="1200" dirty="0"/>
                        <a:t>: AGRI 1415-Horticulture, GEOG 1301-Physical Geography, HECO 1322-Personal Nutrition,</a:t>
                      </a:r>
                      <a:r>
                        <a:rPr lang="en-US" sz="1200" baseline="0" dirty="0"/>
                        <a:t> (Hybrid mode) BIOL 1411-Botany, BIOL 1413-Zoology, CHEM 1406-Intro to Chemistry, or CHEM 1411-General Chemistry I.</a:t>
                      </a:r>
                      <a:endParaRPr lang="en-US" sz="12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405651622"/>
                  </a:ext>
                </a:extLst>
              </a:tr>
              <a:tr h="67996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Language, Philosophy, and Culture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dirty="0"/>
                        <a:t>One course from</a:t>
                      </a:r>
                      <a:r>
                        <a:rPr lang="en-US" sz="1200" dirty="0"/>
                        <a:t>: ENGL 2332-World Literature I, ENGL 2333-World Literature II, HUMA 1301-Intro to Humanities, HUMA 2319-American Minority Studies, or HUMA 2323-World Cultures.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3764012630"/>
                  </a:ext>
                </a:extLst>
              </a:tr>
              <a:tr h="42736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Creative Arts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dirty="0"/>
                        <a:t>One course from</a:t>
                      </a:r>
                      <a:r>
                        <a:rPr lang="en-US" sz="1200" dirty="0"/>
                        <a:t>: ARTS 1301-Art Appreciation or MUSI 1306-Music Appreciation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3794605462"/>
                  </a:ext>
                </a:extLst>
              </a:tr>
              <a:tr h="5223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American History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HIST 1301 and HIST 1302-U.S. History I &amp; II.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3064693209"/>
                  </a:ext>
                </a:extLst>
              </a:tr>
              <a:tr h="5223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Government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GOVT 2305-Federal Government and GOVT 2306-Texas Government.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954895723"/>
                  </a:ext>
                </a:extLst>
              </a:tr>
              <a:tr h="87423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Behavioral Science*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dirty="0"/>
                        <a:t>One course from</a:t>
                      </a:r>
                      <a:r>
                        <a:rPr lang="en-US" sz="1200" dirty="0"/>
                        <a:t>: ANTH 2351-Cultural Anthropology, AGRI 2317-Intro to Ag Economics, ECON 2301-Macroeconomics, ECON 2302-Microeconomics, GEOG 1303-World and Regional Geography, PSYC 2301-General Psychology, PSYC 2314-Lifespan, Growth and Development, SOCI 1301-Intro to Sociology, SOCI 1306-Social Problems, or SOCI 2336-Criminology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256966220"/>
                  </a:ext>
                </a:extLst>
              </a:tr>
              <a:tr h="5223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Institutional Option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SPCH 1315-Public Speaking and one Elective*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20876742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715781-7802-4854-8E2B-5EEE299C5CDC}"/>
              </a:ext>
            </a:extLst>
          </p:cNvPr>
          <p:cNvSpPr/>
          <p:nvPr/>
        </p:nvSpPr>
        <p:spPr>
          <a:xfrm>
            <a:off x="829811" y="6140739"/>
            <a:ext cx="10532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*Math, Natural Science, Behavioral Science, and the Institutional Option elective may vary according to degree program. Some courses that satisfy natural science requirements may not be offered through dual credit.</a:t>
            </a:r>
          </a:p>
        </p:txBody>
      </p:sp>
    </p:spTree>
    <p:extLst>
      <p:ext uri="{BB962C8B-B14F-4D97-AF65-F5344CB8AC3E}">
        <p14:creationId xmlns:p14="http://schemas.microsoft.com/office/powerpoint/2010/main" val="56648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EC2A9C-9FBA-49BE-B1AF-3C45743D8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64826"/>
              </p:ext>
            </p:extLst>
          </p:nvPr>
        </p:nvGraphicFramePr>
        <p:xfrm>
          <a:off x="1981200" y="533400"/>
          <a:ext cx="8229600" cy="449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83">
                  <a:extLst>
                    <a:ext uri="{9D8B030D-6E8A-4147-A177-3AD203B41FA5}">
                      <a16:colId xmlns:a16="http://schemas.microsoft.com/office/drawing/2014/main" val="1299297754"/>
                    </a:ext>
                  </a:extLst>
                </a:gridCol>
                <a:gridCol w="7016817">
                  <a:extLst>
                    <a:ext uri="{9D8B030D-6E8A-4147-A177-3AD203B41FA5}">
                      <a16:colId xmlns:a16="http://schemas.microsoft.com/office/drawing/2014/main" val="1666155621"/>
                    </a:ext>
                  </a:extLst>
                </a:gridCol>
              </a:tblGrid>
              <a:tr h="585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 AREAS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 ACADEMIC DUAL CREDIT ONLINE COURSE OFFERINGS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919157898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Accounting 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ACCT 2301-Principles of Financial Accounting and ACCT 2302-Principles of Managerial Accounting.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83181175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Agriculture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AGRI 1329-Principles of Food Science, AGRI 1311 </a:t>
                      </a:r>
                      <a:r>
                        <a:rPr lang="en-US" sz="1200"/>
                        <a:t>Dairy Science, and AGRI </a:t>
                      </a:r>
                      <a:r>
                        <a:rPr lang="en-US" sz="1200" dirty="0"/>
                        <a:t>2321-Livestock Evaluation.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702451300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Business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BUSI 1301-Business Principles, BUSI 1307-Personal Finance, and BUSI 2305-Business Statistics.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078775059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Criminal Justice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CRIJ 1301-Intro to Criminal Justice and CRIJ 1306-Court Systems &amp; Practices.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319331139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Foreign Language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SPAN 1411 and SPAN 1412-Beginning Spanish I &amp; II.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4056728955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Information Technology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BCIS 1305-Business Computer Applications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159536530"/>
                  </a:ext>
                </a:extLst>
              </a:tr>
              <a:tr h="558591">
                <a:tc>
                  <a:txBody>
                    <a:bodyPr/>
                    <a:lstStyle/>
                    <a:p>
                      <a:r>
                        <a:rPr lang="en-US" sz="1200" dirty="0"/>
                        <a:t>Kinesiology*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KINE 1304-Personal Fitness and Wellness.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269478497"/>
                  </a:ext>
                </a:extLst>
              </a:tr>
            </a:tbl>
          </a:graphicData>
        </a:graphic>
      </p:graphicFrame>
      <p:sp>
        <p:nvSpPr>
          <p:cNvPr id="15391" name="TextBox 6">
            <a:extLst>
              <a:ext uri="{FF2B5EF4-FFF2-40B4-BE49-F238E27FC236}">
                <a16:creationId xmlns:a16="http://schemas.microsoft.com/office/drawing/2014/main" id="{8CB4DDD6-4C80-42C9-B11C-EC6FA17B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dirty="0"/>
              <a:t>*Students pursuing an Associate Degree are required to complete at least two credits of kinesiology.</a:t>
            </a:r>
          </a:p>
          <a:p>
            <a:pPr algn="ctr"/>
            <a:endParaRPr lang="en-US" altLang="en-US" sz="1400" dirty="0"/>
          </a:p>
          <a:p>
            <a:pPr algn="ctr"/>
            <a:r>
              <a:rPr lang="en-US" altLang="en-US" sz="1400" dirty="0"/>
              <a:t>Note: Dual Credit students may enroll in non-dual credit course section as needed, including lab sciences or Calculus I &amp; II. Students who enroll in non-dual credit sections are charged full tuition.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33F859E099048AD3CB057DE97DB00" ma:contentTypeVersion="11" ma:contentTypeDescription="Create a new document." ma:contentTypeScope="" ma:versionID="5f61fe739aee8dd3e144d4b19c6e592a">
  <xsd:schema xmlns:xsd="http://www.w3.org/2001/XMLSchema" xmlns:xs="http://www.w3.org/2001/XMLSchema" xmlns:p="http://schemas.microsoft.com/office/2006/metadata/properties" xmlns:ns3="0ae3ea9f-39c1-4def-b207-06f1e9eb4408" targetNamespace="http://schemas.microsoft.com/office/2006/metadata/properties" ma:root="true" ma:fieldsID="45337163da40323eb3a6a48189ac9cc5" ns3:_="">
    <xsd:import namespace="0ae3ea9f-39c1-4def-b207-06f1e9eb44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3ea9f-39c1-4def-b207-06f1e9eb4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DFB0E-BF46-4F50-A032-D99293DC642F}">
  <ds:schemaRefs>
    <ds:schemaRef ds:uri="http://schemas.microsoft.com/office/2006/documentManagement/types"/>
    <ds:schemaRef ds:uri="http://purl.org/dc/dcmitype/"/>
    <ds:schemaRef ds:uri="0ae3ea9f-39c1-4def-b207-06f1e9eb4408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D0A961-C882-498B-B308-AEF6702D3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FFE5AF-7FD4-42E8-9C5B-5B2E751C3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3ea9f-39c1-4def-b207-06f1e9eb4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1862</Words>
  <Application>Microsoft Office PowerPoint</Application>
  <PresentationFormat>Widescreen</PresentationFormat>
  <Paragraphs>611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Grotesque</vt:lpstr>
      <vt:lpstr>Open Sans Light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Dual Credit Cost Comparison</vt:lpstr>
      <vt:lpstr>PowerPoint Presentation</vt:lpstr>
      <vt:lpstr>Degree Plan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Dual Credit Eligibility College Readiness Requirements</vt:lpstr>
      <vt:lpstr>Temporary Waivers –  STAAR EOC or PSAT/NMSQT (Only applicable while in HS)</vt:lpstr>
      <vt:lpstr>PowerPoint Presentation</vt:lpstr>
      <vt:lpstr>PowerPoint Presentation</vt:lpstr>
      <vt:lpstr>SPC Dual Credit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Henley, Christa A</dc:creator>
  <cp:lastModifiedBy>Henley, Christa A</cp:lastModifiedBy>
  <cp:revision>28</cp:revision>
  <dcterms:created xsi:type="dcterms:W3CDTF">2021-12-13T19:39:21Z</dcterms:created>
  <dcterms:modified xsi:type="dcterms:W3CDTF">2022-05-05T20:42:13Z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0x01010064033F859E099048AD3CB057DE97DB00</vt:lpwstr>
  </property>
</Properties>
</file>